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1"/>
  </p:notesMasterIdLst>
  <p:sldIdLst>
    <p:sldId id="256" r:id="rId2"/>
    <p:sldId id="340" r:id="rId3"/>
    <p:sldId id="302" r:id="rId4"/>
    <p:sldId id="303" r:id="rId5"/>
    <p:sldId id="304" r:id="rId6"/>
    <p:sldId id="305" r:id="rId7"/>
    <p:sldId id="342" r:id="rId8"/>
    <p:sldId id="306" r:id="rId9"/>
    <p:sldId id="307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1" r:id="rId23"/>
    <p:sldId id="329" r:id="rId24"/>
    <p:sldId id="333" r:id="rId25"/>
    <p:sldId id="334" r:id="rId26"/>
    <p:sldId id="330" r:id="rId27"/>
    <p:sldId id="331" r:id="rId28"/>
    <p:sldId id="332" r:id="rId29"/>
    <p:sldId id="326" r:id="rId30"/>
    <p:sldId id="327" r:id="rId31"/>
    <p:sldId id="336" r:id="rId32"/>
    <p:sldId id="337" r:id="rId33"/>
    <p:sldId id="338" r:id="rId34"/>
    <p:sldId id="341" r:id="rId35"/>
    <p:sldId id="322" r:id="rId36"/>
    <p:sldId id="259" r:id="rId37"/>
    <p:sldId id="260" r:id="rId38"/>
    <p:sldId id="261" r:id="rId39"/>
    <p:sldId id="262" r:id="rId40"/>
    <p:sldId id="263" r:id="rId41"/>
    <p:sldId id="264" r:id="rId42"/>
    <p:sldId id="265" r:id="rId43"/>
    <p:sldId id="266" r:id="rId44"/>
    <p:sldId id="267" r:id="rId45"/>
    <p:sldId id="268" r:id="rId46"/>
    <p:sldId id="269" r:id="rId47"/>
    <p:sldId id="323" r:id="rId48"/>
    <p:sldId id="324" r:id="rId49"/>
    <p:sldId id="325" r:id="rId50"/>
    <p:sldId id="270" r:id="rId51"/>
    <p:sldId id="271" r:id="rId52"/>
    <p:sldId id="272" r:id="rId53"/>
    <p:sldId id="273" r:id="rId54"/>
    <p:sldId id="274" r:id="rId55"/>
    <p:sldId id="275" r:id="rId56"/>
    <p:sldId id="343" r:id="rId57"/>
    <p:sldId id="328" r:id="rId58"/>
    <p:sldId id="344" r:id="rId59"/>
    <p:sldId id="277" r:id="rId60"/>
  </p:sldIdLst>
  <p:sldSz cx="9144000" cy="5715000" type="screen16x10"/>
  <p:notesSz cx="6858000" cy="9144000"/>
  <p:embeddedFontLst>
    <p:embeddedFont>
      <p:font typeface="Charm" pitchFamily="2" charset="-34"/>
      <p:regular r:id="rId62"/>
      <p:bold r:id="rId63"/>
    </p:embeddedFont>
    <p:embeddedFont>
      <p:font typeface="Verdana" panose="020B060403050404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63BB8-C050-FE88-B880-D54B4BEB088F}" v="4" dt="2024-09-05T11:18:19.545"/>
  </p1510:revLst>
</p1510:revInfo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EF163BB8-C050-FE88-B880-D54B4BEB088F}"/>
    <pc:docChg chg="addSld modSld">
      <pc:chgData name="Luciano Pereira Soares" userId="S::lucianops@insper.edu.br::16c53e34-c952-423e-8700-c0525d23304f" providerId="AD" clId="Web-{EF163BB8-C050-FE88-B880-D54B4BEB088F}" dt="2024-09-05T11:18:19.545" v="3" actId="20577"/>
      <pc:docMkLst>
        <pc:docMk/>
      </pc:docMkLst>
      <pc:sldChg chg="add">
        <pc:chgData name="Luciano Pereira Soares" userId="S::lucianops@insper.edu.br::16c53e34-c952-423e-8700-c0525d23304f" providerId="AD" clId="Web-{EF163BB8-C050-FE88-B880-D54B4BEB088F}" dt="2024-09-05T11:07:33.697" v="0"/>
        <pc:sldMkLst>
          <pc:docMk/>
          <pc:sldMk cId="0" sldId="321"/>
        </pc:sldMkLst>
      </pc:sldChg>
      <pc:sldChg chg="modSp">
        <pc:chgData name="Luciano Pereira Soares" userId="S::lucianops@insper.edu.br::16c53e34-c952-423e-8700-c0525d23304f" providerId="AD" clId="Web-{EF163BB8-C050-FE88-B880-D54B4BEB088F}" dt="2024-09-05T11:18:19.545" v="3" actId="20577"/>
        <pc:sldMkLst>
          <pc:docMk/>
          <pc:sldMk cId="305824223" sldId="327"/>
        </pc:sldMkLst>
        <pc:spChg chg="mod">
          <ac:chgData name="Luciano Pereira Soares" userId="S::lucianops@insper.edu.br::16c53e34-c952-423e-8700-c0525d23304f" providerId="AD" clId="Web-{EF163BB8-C050-FE88-B880-D54B4BEB088F}" dt="2024-09-05T11:18:19.545" v="3" actId="20577"/>
          <ac:spMkLst>
            <pc:docMk/>
            <pc:sldMk cId="305824223" sldId="327"/>
            <ac:spMk id="72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97e8df8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e97e8df8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773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19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94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645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220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117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d559ca4a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d559ca4a5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4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12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005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51566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415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TriangleStrip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TriangleStrip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IndexedTriangleStripS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IndexedTriangleStripS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geometry3D.html#IndexedFaceSe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geometry3D.html#IndexedFaceSe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specifications/X3Dv4/ISO-IEC19775-1v4-IS/Part01/components/geometry3D.html#IndexedFaceSe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hyperlink" Target="https://lpsoares.github.io/Renderizador/" TargetMode="External"/><Relationship Id="rId9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ics.stanford.edu/papers/dmich-sig00/dmich-sig00-nogamma-comp-low.pdf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Malhas e Grafo de Cena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1019669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832725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549200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Estrutura de Dados Topológicas</a:t>
            </a:r>
            <a:endParaRPr dirty="0"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8004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Aplicações: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Acesso aos vizinhos em tempo constante</a:t>
            </a:r>
            <a:br>
              <a:rPr lang="pt-BR" dirty="0"/>
            </a:br>
            <a:r>
              <a:rPr lang="pt-BR" dirty="0"/>
              <a:t>exemplo: cálculo de normais da superfície, subdivisões.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Edição da Geometria</a:t>
            </a:r>
            <a:br>
              <a:rPr lang="pt-BR" dirty="0"/>
            </a:br>
            <a:r>
              <a:rPr lang="pt-BR" dirty="0"/>
              <a:t>exemplo: adicionando/removendo vértices, faces, arestas, etc.</a:t>
            </a:r>
            <a:endParaRPr dirty="0"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A56-C6D7-93CE-2B54-442E2A9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Scratchapixel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7C61-B6F1-75E7-6381-C39C1CCD2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2BEC9-C146-F1A0-1C90-F0F2DFABC55F}"/>
              </a:ext>
            </a:extLst>
          </p:cNvPr>
          <p:cNvSpPr txBox="1"/>
          <p:nvPr/>
        </p:nvSpPr>
        <p:spPr>
          <a:xfrm>
            <a:off x="390548" y="502736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www.scratchapixel.com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index.html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A48B1-930B-A8BA-5300-F4006EF3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24" y="789670"/>
            <a:ext cx="5596128" cy="4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Se a malha é </a:t>
            </a:r>
            <a:r>
              <a:rPr lang="pt-BR" dirty="0" err="1"/>
              <a:t>manifold</a:t>
            </a:r>
            <a:r>
              <a:rPr lang="pt-BR" dirty="0"/>
              <a:t>, podemos contar com propriedades úteis: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aresta conecta com exatamente duas faces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aresta conecta com exatamente dois vértices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face consiste em um contorno de arestas e vértices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 vértice consiste em um contorno de arestas e faces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 fórmula do poliedro de Euler é válida: #</a:t>
            </a:r>
            <a:r>
              <a:rPr lang="pt-BR" dirty="0" err="1"/>
              <a:t>f</a:t>
            </a:r>
            <a:r>
              <a:rPr lang="pt-BR" dirty="0"/>
              <a:t> - #a + #</a:t>
            </a:r>
            <a:r>
              <a:rPr lang="pt-BR" dirty="0" err="1"/>
              <a:t>v</a:t>
            </a:r>
            <a:r>
              <a:rPr lang="pt-BR" dirty="0"/>
              <a:t> = 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(para uma superfície topologicamente equivalente a uma esfera)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(Verifique em um cubo: 6 - 12 + 8 = 2)</a:t>
            </a:r>
            <a:endParaRPr dirty="0"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1A39-BE06-2FC2-86BD-F20020A9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47392-EB8F-5F53-2BF8-915E5FD2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2400" noProof="1"/>
              <a:t>triangleSet (já vimos)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triangleStripSet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indexedTriangleStripSet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indexedFaceSet</a:t>
            </a:r>
          </a:p>
          <a:p>
            <a:endParaRPr lang="pt-BR" sz="2400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65EC-BF79-771A-C700-32D118FD7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029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Um </a:t>
            </a:r>
            <a:r>
              <a:rPr lang="pt-BR" sz="1700" b="1" dirty="0" err="1"/>
              <a:t>TriangleStripSet</a:t>
            </a:r>
            <a:r>
              <a:rPr lang="pt-BR" sz="1700" dirty="0"/>
              <a:t> representa uma forma geométrica 3D composta por faixas de triângulos. O campo </a:t>
            </a:r>
            <a:r>
              <a:rPr lang="pt-BR" sz="1700" b="1" dirty="0" err="1"/>
              <a:t>stripCount</a:t>
            </a:r>
            <a:r>
              <a:rPr lang="pt-BR" sz="1700" dirty="0"/>
              <a:t> descreve quantos vértices devem ser usados em cada faixa do </a:t>
            </a:r>
            <a:r>
              <a:rPr lang="pt-BR" sz="1700" b="1" dirty="0" err="1"/>
              <a:t>Coordinate</a:t>
            </a:r>
            <a:r>
              <a:rPr lang="pt-BR" sz="1700" dirty="0"/>
              <a:t>. As coordenadas são atribuídas a cada faixa pegando os vértices </a:t>
            </a:r>
            <a:r>
              <a:rPr lang="pt-BR" sz="1700" b="1" dirty="0" err="1"/>
              <a:t>stripCount</a:t>
            </a:r>
            <a:r>
              <a:rPr lang="pt-BR" sz="1700" b="1" dirty="0"/>
              <a:t>[</a:t>
            </a:r>
            <a:r>
              <a:rPr lang="pt-BR" sz="1700" b="1" dirty="0" err="1"/>
              <a:t>i</a:t>
            </a:r>
            <a:r>
              <a:rPr lang="pt-BR" sz="1700" b="1" dirty="0"/>
              <a:t>]</a:t>
            </a:r>
            <a:r>
              <a:rPr lang="pt-BR" sz="1700" dirty="0"/>
              <a:t> do campo de coordenadas, onde </a:t>
            </a:r>
            <a:r>
              <a:rPr lang="pt-BR" sz="1700" dirty="0" err="1"/>
              <a:t>i</a:t>
            </a:r>
            <a:r>
              <a:rPr lang="pt-BR" sz="1700" dirty="0"/>
              <a:t> é um índice sequencial de </a:t>
            </a:r>
            <a:r>
              <a:rPr lang="pt-BR" sz="1700" dirty="0" err="1"/>
              <a:t>stripCount</a:t>
            </a:r>
            <a:r>
              <a:rPr lang="pt-BR" sz="1700" dirty="0"/>
              <a:t>.</a:t>
            </a:r>
            <a:endParaRPr dirty="0"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https://www.web3d.org/specifications/X3Dv4/ISO-IEC19775-1v4-IS/Part01/components/rendering.html#TriangleStripSet</a:t>
            </a: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02;p52">
            <a:extLst>
              <a:ext uri="{FF2B5EF4-FFF2-40B4-BE49-F238E27FC236}">
                <a16:creationId xmlns:a16="http://schemas.microsoft.com/office/drawing/2014/main" id="{789BA6DE-74B4-0655-2F2C-B8B5005E2B15}"/>
              </a:ext>
            </a:extLst>
          </p:cNvPr>
          <p:cNvSpPr txBox="1">
            <a:spLocks/>
          </p:cNvSpPr>
          <p:nvPr/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stripCount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13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https://www.web3d.org/specifications/X3Dv4/ISO-IEC19775-1v4-IS/Part01/components/rendering.html#TriangleStripSet</a:t>
            </a: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7DDF-B773-F915-E3E2-2F0206AD5818}"/>
              </a:ext>
            </a:extLst>
          </p:cNvPr>
          <p:cNvSpPr txBox="1"/>
          <p:nvPr/>
        </p:nvSpPr>
        <p:spPr>
          <a:xfrm>
            <a:off x="1773936" y="1334955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40666-DE26-4B19-50D3-C8D547558A3E}"/>
              </a:ext>
            </a:extLst>
          </p:cNvPr>
          <p:cNvSpPr txBox="1"/>
          <p:nvPr/>
        </p:nvSpPr>
        <p:spPr>
          <a:xfrm>
            <a:off x="4471416" y="846663"/>
            <a:ext cx="4231344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de 3 em 3. Assim o primeiro triângulos será ligando os vértices (0, 1, 2), o segundo (1, 2, 3) e assim por diante, até chegar a contagem definida em </a:t>
            </a:r>
            <a:r>
              <a:rPr lang="pt-BR" sz="1800" dirty="0" err="1"/>
              <a:t>stripCount</a:t>
            </a:r>
            <a:r>
              <a:rPr lang="pt-BR" sz="1800" dirty="0"/>
              <a:t>. Perceba que </a:t>
            </a:r>
            <a:r>
              <a:rPr lang="pt-BR" sz="1800" dirty="0" err="1"/>
              <a:t>stripCount</a:t>
            </a:r>
            <a:r>
              <a:rPr lang="pt-BR" sz="1800" dirty="0"/>
              <a:t> é uma lista.</a:t>
            </a:r>
          </a:p>
        </p:txBody>
      </p:sp>
      <p:pic>
        <p:nvPicPr>
          <p:cNvPr id="10" name="Google Shape;505;p52" descr="TriangleStripSet node">
            <a:extLst>
              <a:ext uri="{FF2B5EF4-FFF2-40B4-BE49-F238E27FC236}">
                <a16:creationId xmlns:a16="http://schemas.microsoft.com/office/drawing/2014/main" id="{D467DBA3-AF2F-7D79-C228-5C10709E31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43281"/>
            <a:ext cx="4404472" cy="224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https://www.web3d.org/specifications/X3Dv4/ISO-IEC19775-1v4-IS/Part01/components/rendering.html#IndexedTriangleStripSet</a:t>
            </a: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 err="1"/>
              <a:t>IndexedTriangleStripSet</a:t>
            </a:r>
            <a:r>
              <a:rPr lang="pt-BR" dirty="0"/>
              <a:t> (exemplo)</a:t>
            </a:r>
            <a:br>
              <a:rPr lang="pt-BR" dirty="0"/>
            </a:br>
            <a:endParaRPr dirty="0"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8 9 10 11 12 -1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https://www.web3d.org/specifications/X3Dv4/ISO-IEC19775-1v4-IS/Part01/components/rendering.html#IndexedTriangleStripSet</a:t>
            </a: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06705"/>
            <a:ext cx="4404472" cy="22433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C73EF-B3C2-CB23-2813-4DFAFAC8FD6D}"/>
              </a:ext>
            </a:extLst>
          </p:cNvPr>
          <p:cNvSpPr txBox="1"/>
          <p:nvPr/>
        </p:nvSpPr>
        <p:spPr>
          <a:xfrm>
            <a:off x="1765907" y="1336707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D8B4F-E3E0-4E61-4A88-5E12B5721898}"/>
              </a:ext>
            </a:extLst>
          </p:cNvPr>
          <p:cNvSpPr txBox="1"/>
          <p:nvPr/>
        </p:nvSpPr>
        <p:spPr>
          <a:xfrm>
            <a:off x="4462272" y="1212423"/>
            <a:ext cx="4231344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seguindo a ordem definida no campo index. Ligando de 3 em 3 vértices até encontrar um valor -1. Outras listas de índices podem aparecer na sequencia.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7626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direção de montagem dos triângulos precisa ser constantemente alternada, senão a detecção de triângulos irá falhar</a:t>
            </a:r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F8C8B-34D2-461C-8EB2-A7BA9C9F7D56}"/>
              </a:ext>
            </a:extLst>
          </p:cNvPr>
          <p:cNvSpPr txBox="1"/>
          <p:nvPr/>
        </p:nvSpPr>
        <p:spPr>
          <a:xfrm>
            <a:off x="218649" y="3691708"/>
            <a:ext cx="8727387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dos truques é inverter a ordem de conexão, de modo que, nos triângulos pares, a conexão de dois vértices seja invertida.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exemplo: conecte (0,1,2), depois (1,3,2), depois (2,3,4) e assim por diante.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8B9576B7-15E0-60F1-4DC9-15D6EDF1C030}"/>
              </a:ext>
            </a:extLst>
          </p:cNvPr>
          <p:cNvSpPr/>
          <p:nvPr/>
        </p:nvSpPr>
        <p:spPr>
          <a:xfrm flipH="1">
            <a:off x="2398353" y="2207687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BD60C9-BEBF-B02D-ADE5-6E9A6176EA14}"/>
              </a:ext>
            </a:extLst>
          </p:cNvPr>
          <p:cNvGrpSpPr/>
          <p:nvPr/>
        </p:nvGrpSpPr>
        <p:grpSpPr>
          <a:xfrm>
            <a:off x="1875683" y="1881176"/>
            <a:ext cx="4371680" cy="1448713"/>
            <a:chOff x="2792691" y="2014237"/>
            <a:chExt cx="3054284" cy="144871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74D0EE-9DC4-F512-8EF7-46FEF029EFF0}"/>
                </a:ext>
              </a:extLst>
            </p:cNvPr>
            <p:cNvCxnSpPr>
              <a:cxnSpLocks/>
            </p:cNvCxnSpPr>
            <p:nvPr/>
          </p:nvCxnSpPr>
          <p:spPr>
            <a:xfrm>
              <a:off x="2807748" y="2221025"/>
              <a:ext cx="484563" cy="123209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58D098-3C3F-D35C-6860-0ACB8886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91" y="2110942"/>
              <a:ext cx="1084082" cy="1166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097F1F-370F-97BE-F80F-0C51A8AC6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774" y="2125644"/>
              <a:ext cx="573999" cy="13142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6858F0-24F5-C0EF-BE2E-C48B60AC9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773" y="2110942"/>
              <a:ext cx="97096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D3672D-31C5-D0EF-EEC9-753E3A3EA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734" y="2014237"/>
              <a:ext cx="999241" cy="9342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0185FF-D4FA-FE35-0D9A-7D91ACA0D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453" y="2110941"/>
              <a:ext cx="503281" cy="116678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FEF55D-E2FA-C01D-0525-5F2800050DE0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30" y="2125644"/>
              <a:ext cx="452623" cy="115276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949BBC-6C94-88EB-933F-BCE8E05BA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311" y="3277723"/>
              <a:ext cx="1069942" cy="18522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88AEBC-3D6C-A744-E2DA-857D5E078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7354" y="2026568"/>
              <a:ext cx="499621" cy="12772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15D2A0-2955-A72E-5B41-5ABC6B10245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453" y="3274438"/>
              <a:ext cx="1002901" cy="3263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D876672-D681-86C2-1820-96268FBA8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46816" y="2114227"/>
              <a:ext cx="500538" cy="118956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B0346B0D-DEA5-8DDC-A244-AFF95B5F98C1}"/>
              </a:ext>
            </a:extLst>
          </p:cNvPr>
          <p:cNvSpPr/>
          <p:nvPr/>
        </p:nvSpPr>
        <p:spPr>
          <a:xfrm>
            <a:off x="3162865" y="2578258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14D342EC-682A-BFEC-2F38-EEA08709E930}"/>
              </a:ext>
            </a:extLst>
          </p:cNvPr>
          <p:cNvSpPr/>
          <p:nvPr/>
        </p:nvSpPr>
        <p:spPr>
          <a:xfrm>
            <a:off x="4618000" y="2491993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Circular Arrow 50">
            <a:extLst>
              <a:ext uri="{FF2B5EF4-FFF2-40B4-BE49-F238E27FC236}">
                <a16:creationId xmlns:a16="http://schemas.microsoft.com/office/drawing/2014/main" id="{C35C9550-F4BA-C051-AF3A-7BCCD5EE6EA8}"/>
              </a:ext>
            </a:extLst>
          </p:cNvPr>
          <p:cNvSpPr/>
          <p:nvPr/>
        </p:nvSpPr>
        <p:spPr>
          <a:xfrm flipH="1">
            <a:off x="3870850" y="211334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8B3C5F4B-FF80-3A74-DA32-0E18E84047C7}"/>
              </a:ext>
            </a:extLst>
          </p:cNvPr>
          <p:cNvSpPr/>
          <p:nvPr/>
        </p:nvSpPr>
        <p:spPr>
          <a:xfrm flipH="1">
            <a:off x="5292189" y="204989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670375-8D17-0380-1C8E-4AF692EB80F1}"/>
              </a:ext>
            </a:extLst>
          </p:cNvPr>
          <p:cNvSpPr txBox="1"/>
          <p:nvPr/>
        </p:nvSpPr>
        <p:spPr>
          <a:xfrm>
            <a:off x="1628218" y="1838694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60869F-11DC-0FCA-BFA7-996AAF80C61F}"/>
              </a:ext>
            </a:extLst>
          </p:cNvPr>
          <p:cNvSpPr txBox="1"/>
          <p:nvPr/>
        </p:nvSpPr>
        <p:spPr>
          <a:xfrm>
            <a:off x="2360246" y="3254783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B9EDEC-5F69-44B8-1100-688A4CE5CE71}"/>
              </a:ext>
            </a:extLst>
          </p:cNvPr>
          <p:cNvSpPr txBox="1"/>
          <p:nvPr/>
        </p:nvSpPr>
        <p:spPr>
          <a:xfrm>
            <a:off x="3288054" y="16684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F547C6-B964-A231-555B-9CFFE4ADA09B}"/>
              </a:ext>
            </a:extLst>
          </p:cNvPr>
          <p:cNvSpPr txBox="1"/>
          <p:nvPr/>
        </p:nvSpPr>
        <p:spPr>
          <a:xfrm>
            <a:off x="3988007" y="3150068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1420E4-DE73-0713-4219-89A2B9C50C7A}"/>
              </a:ext>
            </a:extLst>
          </p:cNvPr>
          <p:cNvSpPr txBox="1"/>
          <p:nvPr/>
        </p:nvSpPr>
        <p:spPr>
          <a:xfrm>
            <a:off x="4677817" y="16625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340857-4339-8DFF-8092-54C3871554AD}"/>
              </a:ext>
            </a:extLst>
          </p:cNvPr>
          <p:cNvSpPr txBox="1"/>
          <p:nvPr/>
        </p:nvSpPr>
        <p:spPr>
          <a:xfrm>
            <a:off x="6247363" y="163586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22A13E-AA4E-41F7-7FD3-A28C4628B1CA}"/>
              </a:ext>
            </a:extLst>
          </p:cNvPr>
          <p:cNvSpPr txBox="1"/>
          <p:nvPr/>
        </p:nvSpPr>
        <p:spPr>
          <a:xfrm>
            <a:off x="5537370" y="313492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IndexedFaceSet</a:t>
            </a:r>
            <a:br>
              <a:rPr lang="pt-BR" dirty="0"/>
            </a:br>
            <a:endParaRPr dirty="0"/>
          </a:p>
        </p:txBody>
      </p:sp>
      <p:sp>
        <p:nvSpPr>
          <p:cNvPr id="720" name="Google Shape;720;p70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Um </a:t>
            </a:r>
            <a:r>
              <a:rPr lang="pt-BR" sz="1700" b="1" dirty="0"/>
              <a:t>IndexedFaceSet</a:t>
            </a:r>
            <a:r>
              <a:rPr lang="pt-BR" sz="1700" dirty="0"/>
              <a:t> representa uma forma 3D composta de um conjunto de polígonos, são usados nos índices do campo </a:t>
            </a:r>
            <a:r>
              <a:rPr lang="pt-BR" sz="1700" b="1" dirty="0" err="1"/>
              <a:t>coordIndex</a:t>
            </a:r>
            <a:r>
              <a:rPr lang="pt-BR" sz="1700" dirty="0"/>
              <a:t> para especificar como montar os triângulos, o campo </a:t>
            </a:r>
            <a:r>
              <a:rPr lang="pt-BR" sz="1700" b="1" dirty="0" err="1"/>
              <a:t>colordIndex</a:t>
            </a:r>
            <a:r>
              <a:rPr lang="pt-BR" sz="1700" dirty="0"/>
              <a:t> para especificar como mapear as cores por vértices, e o campo </a:t>
            </a:r>
            <a:r>
              <a:rPr lang="pt-BR" sz="1700" b="1" dirty="0" err="1"/>
              <a:t>texCoordIndex</a:t>
            </a:r>
            <a:endParaRPr sz="1700" b="1" dirty="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para mapear as coordenadas de textura.</a:t>
            </a:r>
            <a:endParaRPr dirty="0"/>
          </a:p>
        </p:txBody>
      </p:sp>
      <p:sp>
        <p:nvSpPr>
          <p:cNvPr id="721" name="Google Shape;721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3104724" y="2157047"/>
            <a:ext cx="5124900" cy="3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IndexedFaceSet : X3DComposedGeometryNode {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set_colorIndex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set_coordIndex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set_normalIndex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set_texCoordIndex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[]   [X3DVertexAttributeNode]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color             NULL [X3DColorNode]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NULL [X3DCoordinateNode]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[X3DMetadataObject]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normal            NULL [X3DNormalNode]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[X3DTextureCoordinateNode]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SFFloat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creaseAngle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0    [0,∞)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[]   [0,∞)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[]   [-1,∞)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723" name="Google Shape;723;p70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https://www.web3d.org/specifications/X3Dv4/ISO-IEC19775-1v4-IS/Part01/components/geometry3D.html#IndexedFaceSet</a:t>
            </a: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1312165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IndexedFaceSet</a:t>
            </a:r>
            <a:endParaRPr dirty="0"/>
          </a:p>
        </p:txBody>
      </p:sp>
      <p:sp>
        <p:nvSpPr>
          <p:cNvPr id="729" name="Google Shape;729;p71"/>
          <p:cNvSpPr txBox="1">
            <a:spLocks noGrp="1"/>
          </p:cNvSpPr>
          <p:nvPr>
            <p:ph type="body" idx="1"/>
          </p:nvPr>
        </p:nvSpPr>
        <p:spPr>
          <a:xfrm>
            <a:off x="142071" y="909874"/>
            <a:ext cx="9001929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IndexedFaceSet representa uma forma 3D composta por faces (polígonos) construídas a partir de vértices listados no campo coord.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IndexedFaceSet utiliza os índices em seu campo </a:t>
            </a:r>
            <a:r>
              <a:rPr lang="pt-BR" dirty="0" err="1"/>
              <a:t>coordIndex</a:t>
            </a:r>
            <a:r>
              <a:rPr lang="pt-BR" dirty="0"/>
              <a:t> para especificar as faces poligonais, indexando nas coordenadas do nó </a:t>
            </a:r>
            <a:r>
              <a:rPr lang="pt-BR" dirty="0" err="1"/>
              <a:t>Coordinate</a:t>
            </a:r>
            <a:r>
              <a:rPr lang="pt-BR" dirty="0"/>
              <a:t>. Um índice de -1 indica que a face atual foi finalizada e que a próxima começa.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Cada face do IndexedFaceSet deve ter: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pelo menos três vértices não coincidentes;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que definem um polígono coplanar;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não possuem </a:t>
            </a:r>
            <a:r>
              <a:rPr lang="pt-BR" b="1" dirty="0" err="1"/>
              <a:t>auto-intersecção</a:t>
            </a:r>
            <a:r>
              <a:rPr lang="pt-BR" b="1" dirty="0"/>
              <a:t>.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159588" y="5405974"/>
            <a:ext cx="8352784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https://www.web3d.org/specifications/X3Dv4/ISO-IEC19775-1v4-IS/Part01/components/geometry3D.html#IndexedFaceSet</a:t>
            </a: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058242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A6579-5584-C369-A3E2-558DDAB1C13D}"/>
              </a:ext>
            </a:extLst>
          </p:cNvPr>
          <p:cNvSpPr/>
          <p:nvPr/>
        </p:nvSpPr>
        <p:spPr>
          <a:xfrm>
            <a:off x="5099901" y="1136290"/>
            <a:ext cx="3098277" cy="2489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4" name="Google Shape;502;p52">
            <a:extLst>
              <a:ext uri="{FF2B5EF4-FFF2-40B4-BE49-F238E27FC236}">
                <a16:creationId xmlns:a16="http://schemas.microsoft.com/office/drawing/2014/main" id="{9DD8EB68-B4FA-9CE2-CEA9-F8A90C3FD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endParaRPr lang="pt-BR" sz="1300" b="1" noProof="1">
              <a:solidFill>
                <a:srgbClr val="008080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0 -4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0  4 0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55"/>
          <a:stretch/>
        </p:blipFill>
        <p:spPr>
          <a:xfrm>
            <a:off x="5140750" y="1382663"/>
            <a:ext cx="3048000" cy="2002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DB3D8-70F2-134A-5369-8D8DF1256C2F}"/>
              </a:ext>
            </a:extLst>
          </p:cNvPr>
          <p:cNvSpPr txBox="1"/>
          <p:nvPr/>
        </p:nvSpPr>
        <p:spPr>
          <a:xfrm>
            <a:off x="357885" y="4485551"/>
            <a:ext cx="7830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pontos são o contorno da superfície.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9CBB2-3B43-65B0-A7D3-236C877798A6}"/>
              </a:ext>
            </a:extLst>
          </p:cNvPr>
          <p:cNvSpPr txBox="1"/>
          <p:nvPr/>
        </p:nvSpPr>
        <p:spPr>
          <a:xfrm>
            <a:off x="2186464" y="1338790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5321432" y="1123011"/>
            <a:ext cx="2733321" cy="2531676"/>
            <a:chOff x="5321432" y="1123011"/>
            <a:chExt cx="2733321" cy="25316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4691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12301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0EA8AD-1685-04B1-DA3A-F0DC03A4D884}"/>
              </a:ext>
            </a:extLst>
          </p:cNvPr>
          <p:cNvSpPr/>
          <p:nvPr/>
        </p:nvSpPr>
        <p:spPr>
          <a:xfrm>
            <a:off x="2096412" y="1369270"/>
            <a:ext cx="5449794" cy="4270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Possível solução para tecer geometria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6"/>
          <a:stretch/>
        </p:blipFill>
        <p:spPr>
          <a:xfrm>
            <a:off x="2116909" y="1677047"/>
            <a:ext cx="5355404" cy="35567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2535811" y="1369270"/>
            <a:ext cx="4802506" cy="4498945"/>
            <a:chOff x="5321432" y="1074886"/>
            <a:chExt cx="2733321" cy="2560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2766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07488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36A712-0AE0-E591-FB64-95F7CA7E8449}"/>
              </a:ext>
            </a:extLst>
          </p:cNvPr>
          <p:cNvGrpSpPr/>
          <p:nvPr/>
        </p:nvGrpSpPr>
        <p:grpSpPr>
          <a:xfrm>
            <a:off x="3506770" y="2184597"/>
            <a:ext cx="3004574" cy="2973790"/>
            <a:chOff x="3506770" y="2184597"/>
            <a:chExt cx="3004574" cy="29737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07EC7D8-9DE5-5B62-3E89-69B3E81837BD}"/>
                </a:ext>
              </a:extLst>
            </p:cNvPr>
            <p:cNvCxnSpPr/>
            <p:nvPr/>
          </p:nvCxnSpPr>
          <p:spPr>
            <a:xfrm>
              <a:off x="3506771" y="2187018"/>
              <a:ext cx="0" cy="255466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E61EC5-ECF4-A477-CF96-D78546FC3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7018"/>
              <a:ext cx="1278212" cy="2971369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AF35FC-4A20-B5FD-FED8-C42C0C69CC2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2556164" cy="255708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A22082-DCF5-3353-FF6D-5478B9A43D97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3004573" cy="128874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0BC09A-2BA3-7AA8-F77B-EE5796C3891C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0" y="2187018"/>
              <a:ext cx="2587054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4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754436"/>
            <a:ext cx="7392591" cy="523221"/>
          </a:xfrm>
        </p:spPr>
        <p:txBody>
          <a:bodyPr/>
          <a:lstStyle/>
          <a:p>
            <a:r>
              <a:rPr lang="pt-BR" dirty="0"/>
              <a:t>Mas e se a geometria fosse assim: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2" name="Google Shape;502;p52">
            <a:extLst>
              <a:ext uri="{FF2B5EF4-FFF2-40B4-BE49-F238E27FC236}">
                <a16:creationId xmlns:a16="http://schemas.microsoft.com/office/drawing/2014/main" id="{7046C20B-429F-BFBA-8927-2570263918A3}"/>
              </a:ext>
            </a:extLst>
          </p:cNvPr>
          <p:cNvSpPr txBox="1">
            <a:spLocks/>
          </p:cNvSpPr>
          <p:nvPr/>
        </p:nvSpPr>
        <p:spPr>
          <a:xfrm>
            <a:off x="357884" y="1334956"/>
            <a:ext cx="8428200" cy="354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BFEA7-77D1-DCEA-9082-D02473269D07}"/>
              </a:ext>
            </a:extLst>
          </p:cNvPr>
          <p:cNvSpPr txBox="1"/>
          <p:nvPr/>
        </p:nvSpPr>
        <p:spPr>
          <a:xfrm>
            <a:off x="2178543" y="2041494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EA741-586A-3331-2E67-BEB9A517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52" y="1980167"/>
            <a:ext cx="3048000" cy="2044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76C85D-92E4-2334-BA51-B8DE92590F26}"/>
              </a:ext>
            </a:extLst>
          </p:cNvPr>
          <p:cNvGrpSpPr/>
          <p:nvPr/>
        </p:nvGrpSpPr>
        <p:grpSpPr>
          <a:xfrm>
            <a:off x="6135344" y="2002932"/>
            <a:ext cx="2259190" cy="2000294"/>
            <a:chOff x="5564172" y="1385037"/>
            <a:chExt cx="2259190" cy="20002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93EB7-AB97-25D6-0E1D-BB1BFF2E9D62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9FBCAC-311F-6C2A-63E2-06CED81C7C32}"/>
                </a:ext>
              </a:extLst>
            </p:cNvPr>
            <p:cNvSpPr txBox="1"/>
            <p:nvPr/>
          </p:nvSpPr>
          <p:spPr>
            <a:xfrm>
              <a:off x="5991290" y="22145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544692-1537-996F-058E-72AAF15272A8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0BEDA4-9344-572F-2E16-51B0384D86BC}"/>
                </a:ext>
              </a:extLst>
            </p:cNvPr>
            <p:cNvSpPr txBox="1"/>
            <p:nvPr/>
          </p:nvSpPr>
          <p:spPr>
            <a:xfrm>
              <a:off x="6483742" y="276977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414A35-EFD1-CFE9-4C46-B919598FDD34}"/>
                </a:ext>
              </a:extLst>
            </p:cNvPr>
            <p:cNvSpPr txBox="1"/>
            <p:nvPr/>
          </p:nvSpPr>
          <p:spPr>
            <a:xfrm>
              <a:off x="6483742" y="166937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A37E9D-3EFB-D97D-F045-59322D5169D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5CE73C-A711-8999-8CBE-252D6F4DE298}"/>
                </a:ext>
              </a:extLst>
            </p:cNvPr>
            <p:cNvSpPr txBox="1"/>
            <p:nvPr/>
          </p:nvSpPr>
          <p:spPr>
            <a:xfrm>
              <a:off x="7059224" y="223073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10473-2006-6A9C-549C-FA537CF6C128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BA8888-6200-93D1-E875-46BCCD8EB15A}"/>
              </a:ext>
            </a:extLst>
          </p:cNvPr>
          <p:cNvSpPr txBox="1"/>
          <p:nvPr/>
        </p:nvSpPr>
        <p:spPr>
          <a:xfrm>
            <a:off x="357884" y="4955742"/>
            <a:ext cx="815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Dessa forma também não funcionaria pela especificação X3D e geraria uma geometria errada. Para funcionar você deveria especifica </a:t>
            </a:r>
            <a:r>
              <a:rPr lang="pt-BR" b="1" dirty="0" err="1"/>
              <a:t>convex</a:t>
            </a:r>
            <a:r>
              <a:rPr lang="pt-BR" b="1" dirty="0"/>
              <a:t>=“false”, </a:t>
            </a:r>
            <a:r>
              <a:rPr lang="pt-BR" dirty="0"/>
              <a:t>porém não vamos trabalhar com essa situação.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BBBAC-1E84-F8C4-388D-E8EF442F8C00}"/>
              </a:ext>
            </a:extLst>
          </p:cNvPr>
          <p:cNvSpPr txBox="1"/>
          <p:nvPr/>
        </p:nvSpPr>
        <p:spPr>
          <a:xfrm>
            <a:off x="416449" y="5427883"/>
            <a:ext cx="81545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https://www.web3d.org/specifications/X3Dv4/ISO-IEC19775-1v4-IS/Part01/components/geometry3D.html#IndexedFaceSet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8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Grafo de Cena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189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4BEF70-3832-E767-9357-B44B560D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Cena (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0B0FF-784B-C308-C077-6B21652A5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220" y="5315924"/>
            <a:ext cx="7972300" cy="304272"/>
          </a:xfrm>
        </p:spPr>
        <p:txBody>
          <a:bodyPr>
            <a:normAutofit/>
          </a:bodyPr>
          <a:lstStyle/>
          <a:p>
            <a:pPr algn="r"/>
            <a:r>
              <a:rPr lang="pt-BR" sz="800" dirty="0"/>
              <a:t>http://</a:t>
            </a:r>
            <a:r>
              <a:rPr lang="pt-BR" sz="800" dirty="0" err="1"/>
              <a:t>what-when-how.com</a:t>
            </a:r>
            <a:r>
              <a:rPr lang="pt-BR" sz="800" dirty="0"/>
              <a:t>/</a:t>
            </a:r>
            <a:r>
              <a:rPr lang="pt-BR" sz="800" dirty="0" err="1"/>
              <a:t>advanced</a:t>
            </a:r>
            <a:r>
              <a:rPr lang="pt-BR" sz="800" dirty="0"/>
              <a:t>-</a:t>
            </a:r>
            <a:r>
              <a:rPr lang="pt-BR" sz="800" dirty="0" err="1"/>
              <a:t>methods</a:t>
            </a:r>
            <a:r>
              <a:rPr lang="pt-BR" sz="800" dirty="0"/>
              <a:t>-in-</a:t>
            </a:r>
            <a:r>
              <a:rPr lang="pt-BR" sz="800" dirty="0" err="1"/>
              <a:t>computer</a:t>
            </a:r>
            <a:r>
              <a:rPr lang="pt-BR" sz="800" dirty="0"/>
              <a:t>-</a:t>
            </a:r>
            <a:r>
              <a:rPr lang="pt-BR" sz="800" dirty="0" err="1"/>
              <a:t>graphics</a:t>
            </a:r>
            <a:r>
              <a:rPr lang="pt-BR" sz="800" dirty="0"/>
              <a:t>/scene-graphs-advanced-methods-in-computer-graphics-part-1/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C049-7178-C64D-11CC-5BB0E965F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pic>
        <p:nvPicPr>
          <p:cNvPr id="1026" name="Picture 2" descr="Scene graph of a basic articulated character model ">
            <a:extLst>
              <a:ext uri="{FF2B5EF4-FFF2-40B4-BE49-F238E27FC236}">
                <a16:creationId xmlns:a16="http://schemas.microsoft.com/office/drawing/2014/main" id="{6735D305-AD03-18F6-90C3-83120EA1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4" y="743939"/>
            <a:ext cx="8128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613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 dirty="0"/>
              <a:t>Um Grafo Acíclico Dirigido "</a:t>
            </a:r>
            <a:r>
              <a:rPr lang="pt-BR" sz="1900" dirty="0" err="1"/>
              <a:t>directed</a:t>
            </a:r>
            <a:r>
              <a:rPr lang="pt-BR" sz="1900" dirty="0"/>
              <a:t> </a:t>
            </a:r>
            <a:r>
              <a:rPr lang="pt-BR" sz="1900" dirty="0" err="1"/>
              <a:t>acyclic</a:t>
            </a:r>
            <a:r>
              <a:rPr lang="pt-BR" sz="1900" dirty="0"/>
              <a:t> </a:t>
            </a:r>
            <a:r>
              <a:rPr lang="pt-BR" sz="1900" dirty="0" err="1"/>
              <a:t>graph</a:t>
            </a:r>
            <a:r>
              <a:rPr lang="pt-BR" sz="1900" dirty="0"/>
              <a:t> (DAG)"</a:t>
            </a:r>
            <a:endParaRPr sz="1900" dirty="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Repetição: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Uma cena pode conter várias cópias (instâncias) de um mesmo objeto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O modelo (Objeto 3D) pode usar várias cópias de uma parte de outro modelo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Resultados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 nó (instâncias) pode possuir vários pais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Ao se alterar uma cópia, essa se propaga para todas instâncias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No </a:t>
            </a:r>
            <a:r>
              <a:rPr lang="pt-BR" sz="1900" i="1" dirty="0" err="1"/>
              <a:t>traversal</a:t>
            </a:r>
            <a:r>
              <a:rPr lang="pt-BR" sz="1900" dirty="0"/>
              <a:t> o mesmo objeto será desenhado várias vezes nas diferentes coordenadas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Economiza memória e tempo</a:t>
            </a:r>
            <a:endParaRPr sz="1900"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Vantagens:</a:t>
            </a:r>
            <a:endParaRPr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definições de objetos nos seus sistemas de coordenadas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o uso de objetos várias vezes numa mesma cena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processamento pela hierarquia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animações de articulações de forma simples</a:t>
            </a:r>
            <a:endParaRPr sz="19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301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0560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9902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9046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B773-AF03-DE51-E849-235D708593EA}"/>
              </a:ext>
            </a:extLst>
          </p:cNvPr>
          <p:cNvSpPr txBox="1"/>
          <p:nvPr/>
        </p:nvSpPr>
        <p:spPr>
          <a:xfrm>
            <a:off x="4133088" y="5225447"/>
            <a:ext cx="41938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Stanford Bunny (low poly)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original: https://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graphics.stanford.edu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/data/3Dscanrep/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O </a:t>
            </a:r>
            <a:r>
              <a:rPr lang="pt-BR" sz="2100" i="1" dirty="0" err="1"/>
              <a:t>traversal</a:t>
            </a:r>
            <a:r>
              <a:rPr lang="pt-BR" sz="2100" dirty="0"/>
              <a:t> vai aplicando operações nos nós do grafo conforme visita recursivamente cada um deles.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Dados podem ser empilhados para algum uso no retorno a um nó.</a:t>
            </a:r>
            <a:endParaRPr dirty="0"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tronco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cabeça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esquerdo</a:t>
            </a:r>
            <a:endParaRPr dirty="0"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EB82E-A126-2F58-85F2-73906C67D72E}"/>
              </a:ext>
            </a:extLst>
          </p:cNvPr>
          <p:cNvGrpSpPr/>
          <p:nvPr/>
        </p:nvGrpSpPr>
        <p:grpSpPr>
          <a:xfrm>
            <a:off x="1159698" y="1134632"/>
            <a:ext cx="2461560" cy="4012395"/>
            <a:chOff x="1159698" y="1134632"/>
            <a:chExt cx="2461560" cy="4012395"/>
          </a:xfrm>
        </p:grpSpPr>
        <p:sp>
          <p:nvSpPr>
            <p:cNvPr id="4" name="Bent-Up Arrow 3">
              <a:extLst>
                <a:ext uri="{FF2B5EF4-FFF2-40B4-BE49-F238E27FC236}">
                  <a16:creationId xmlns:a16="http://schemas.microsoft.com/office/drawing/2014/main" id="{44C0E2C9-A378-D986-85A2-9EA1190F46D8}"/>
                </a:ext>
              </a:extLst>
            </p:cNvPr>
            <p:cNvSpPr/>
            <p:nvPr/>
          </p:nvSpPr>
          <p:spPr>
            <a:xfrm rot="5400000" flipH="1">
              <a:off x="867905" y="1505711"/>
              <a:ext cx="116124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EEE08521-A1E0-4150-8C0B-274790B317AE}"/>
                </a:ext>
              </a:extLst>
            </p:cNvPr>
            <p:cNvSpPr/>
            <p:nvPr/>
          </p:nvSpPr>
          <p:spPr>
            <a:xfrm rot="5400000">
              <a:off x="199221" y="2095111"/>
              <a:ext cx="249861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B1AF75EA-D060-C7CE-8843-AD3E59081BA3}"/>
                </a:ext>
              </a:extLst>
            </p:cNvPr>
            <p:cNvSpPr/>
            <p:nvPr/>
          </p:nvSpPr>
          <p:spPr>
            <a:xfrm rot="5400000">
              <a:off x="-138312" y="2704698"/>
              <a:ext cx="3173680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BD6F719-A510-F4A3-0322-070EE701FBFD}"/>
                </a:ext>
              </a:extLst>
            </p:cNvPr>
            <p:cNvSpPr/>
            <p:nvPr/>
          </p:nvSpPr>
          <p:spPr>
            <a:xfrm rot="5400000">
              <a:off x="814834" y="1736960"/>
              <a:ext cx="1288516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A93E5AAC-69AA-2957-212E-CA7A2817304B}"/>
                </a:ext>
              </a:extLst>
            </p:cNvPr>
            <p:cNvSpPr/>
            <p:nvPr/>
          </p:nvSpPr>
          <p:spPr>
            <a:xfrm rot="5400000" flipH="1">
              <a:off x="-47846" y="2706949"/>
              <a:ext cx="3010614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Bent-Up Arrow 9">
              <a:extLst>
                <a:ext uri="{FF2B5EF4-FFF2-40B4-BE49-F238E27FC236}">
                  <a16:creationId xmlns:a16="http://schemas.microsoft.com/office/drawing/2014/main" id="{D590A22B-154B-3971-7616-7BE54260FA8B}"/>
                </a:ext>
              </a:extLst>
            </p:cNvPr>
            <p:cNvSpPr/>
            <p:nvPr/>
          </p:nvSpPr>
          <p:spPr>
            <a:xfrm rot="5400000">
              <a:off x="2256389" y="251441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B1A82C8E-552A-8E61-18F3-0AAA093454E5}"/>
                </a:ext>
              </a:extLst>
            </p:cNvPr>
            <p:cNvSpPr/>
            <p:nvPr/>
          </p:nvSpPr>
          <p:spPr>
            <a:xfrm rot="5400000">
              <a:off x="2279434" y="156840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ent-Up Arrow 11">
              <a:extLst>
                <a:ext uri="{FF2B5EF4-FFF2-40B4-BE49-F238E27FC236}">
                  <a16:creationId xmlns:a16="http://schemas.microsoft.com/office/drawing/2014/main" id="{3745ACDF-E202-8F5A-1823-D56780AA9AC4}"/>
                </a:ext>
              </a:extLst>
            </p:cNvPr>
            <p:cNvSpPr/>
            <p:nvPr/>
          </p:nvSpPr>
          <p:spPr>
            <a:xfrm rot="5400000">
              <a:off x="2272134" y="347022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C76EB2A1-1AF3-D424-0B1A-62664CE1C46D}"/>
                </a:ext>
              </a:extLst>
            </p:cNvPr>
            <p:cNvSpPr/>
            <p:nvPr/>
          </p:nvSpPr>
          <p:spPr>
            <a:xfrm rot="5400000">
              <a:off x="2269498" y="441623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DD4FCBD9-96C8-9166-3238-4ACA38CFDE1C}"/>
                </a:ext>
              </a:extLst>
            </p:cNvPr>
            <p:cNvSpPr/>
            <p:nvPr/>
          </p:nvSpPr>
          <p:spPr>
            <a:xfrm rot="5400000">
              <a:off x="3197444" y="187015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E63FC2F5-BA6B-FD4B-B924-167C80121184}"/>
                </a:ext>
              </a:extLst>
            </p:cNvPr>
            <p:cNvSpPr/>
            <p:nvPr/>
          </p:nvSpPr>
          <p:spPr>
            <a:xfrm rot="5400000">
              <a:off x="3193753" y="2827135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Bent-Up Arrow 15">
              <a:extLst>
                <a:ext uri="{FF2B5EF4-FFF2-40B4-BE49-F238E27FC236}">
                  <a16:creationId xmlns:a16="http://schemas.microsoft.com/office/drawing/2014/main" id="{CD90E59C-95D3-17B5-2877-F91C78BA6BB8}"/>
                </a:ext>
              </a:extLst>
            </p:cNvPr>
            <p:cNvSpPr/>
            <p:nvPr/>
          </p:nvSpPr>
          <p:spPr>
            <a:xfrm rot="5400000">
              <a:off x="3193752" y="3776300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AB8B31BA-AEA5-470B-E44B-7121196AA2B1}"/>
                </a:ext>
              </a:extLst>
            </p:cNvPr>
            <p:cNvSpPr/>
            <p:nvPr/>
          </p:nvSpPr>
          <p:spPr>
            <a:xfrm rot="5400000">
              <a:off x="3199234" y="472500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identity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endParaRPr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pushmatrix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r>
              <a:rPr lang="pt-BR" sz="1200" dirty="0">
                <a:solidFill>
                  <a:srgbClr val="008000"/>
                </a:solidFill>
              </a:rPr>
              <a:t> // armazena a matriz de transformação atual na pilha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translate</a:t>
            </a:r>
            <a:r>
              <a:rPr lang="pt-BR" sz="1200" dirty="0">
                <a:solidFill>
                  <a:schemeClr val="dk1"/>
                </a:solidFill>
              </a:rPr>
              <a:t>(</a:t>
            </a:r>
            <a:r>
              <a:rPr lang="pt-BR" sz="1200" dirty="0">
                <a:solidFill>
                  <a:srgbClr val="098658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>
                <a:solidFill>
                  <a:srgbClr val="098658"/>
                </a:solidFill>
              </a:rPr>
              <a:t>3</a:t>
            </a:r>
            <a:r>
              <a:rPr lang="pt-BR" sz="1200" dirty="0">
                <a:solidFill>
                  <a:schemeClr val="dk1"/>
                </a:solidFill>
              </a:rPr>
              <a:t>);</a:t>
            </a:r>
            <a:r>
              <a:rPr lang="pt-BR" sz="1200" dirty="0">
                <a:solidFill>
                  <a:srgbClr val="008000"/>
                </a:solidFill>
              </a:rPr>
              <a:t> // matriz de transformação é atualizada pela translação</a:t>
            </a:r>
            <a:endParaRPr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1929384" y="4995759"/>
            <a:ext cx="506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E se quisermos um braço mais musculoso?</a:t>
            </a:r>
          </a:p>
        </p:txBody>
      </p:sp>
    </p:spTree>
    <p:extLst>
      <p:ext uri="{BB962C8B-B14F-4D97-AF65-F5344CB8AC3E}">
        <p14:creationId xmlns:p14="http://schemas.microsoft.com/office/powerpoint/2010/main" val="609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2359152" y="4995759"/>
            <a:ext cx="398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Como resolver para só o braço?</a:t>
            </a:r>
          </a:p>
        </p:txBody>
      </p:sp>
      <p:sp>
        <p:nvSpPr>
          <p:cNvPr id="2" name="Google Shape;141;p13">
            <a:extLst>
              <a:ext uri="{FF2B5EF4-FFF2-40B4-BE49-F238E27FC236}">
                <a16:creationId xmlns:a16="http://schemas.microsoft.com/office/drawing/2014/main" id="{AB5A3C94-BC5D-C413-E9F8-F8CF1435D26D}"/>
              </a:ext>
            </a:extLst>
          </p:cNvPr>
          <p:cNvSpPr/>
          <p:nvPr/>
        </p:nvSpPr>
        <p:spPr>
          <a:xfrm>
            <a:off x="3117821" y="2262805"/>
            <a:ext cx="1362456" cy="274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AAE476-501A-F508-764C-669E0551C64C}"/>
              </a:ext>
            </a:extLst>
          </p:cNvPr>
          <p:cNvGrpSpPr/>
          <p:nvPr/>
        </p:nvGrpSpPr>
        <p:grpSpPr>
          <a:xfrm>
            <a:off x="6795608" y="1990425"/>
            <a:ext cx="399604" cy="1816721"/>
            <a:chOff x="6795608" y="1990425"/>
            <a:chExt cx="399604" cy="181672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6A935C0B-5471-99D4-42CA-1AE9F4139D51}"/>
                </a:ext>
              </a:extLst>
            </p:cNvPr>
            <p:cNvSpPr/>
            <p:nvPr/>
          </p:nvSpPr>
          <p:spPr>
            <a:xfrm>
              <a:off x="6800860" y="1990425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1;p17">
              <a:extLst>
                <a:ext uri="{FF2B5EF4-FFF2-40B4-BE49-F238E27FC236}">
                  <a16:creationId xmlns:a16="http://schemas.microsoft.com/office/drawing/2014/main" id="{C88F9224-0569-AC2B-6E0E-6AB778D1AEA5}"/>
                </a:ext>
              </a:extLst>
            </p:cNvPr>
            <p:cNvSpPr/>
            <p:nvPr/>
          </p:nvSpPr>
          <p:spPr>
            <a:xfrm>
              <a:off x="6795608" y="2820050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;p17">
              <a:extLst>
                <a:ext uri="{FF2B5EF4-FFF2-40B4-BE49-F238E27FC236}">
                  <a16:creationId xmlns:a16="http://schemas.microsoft.com/office/drawing/2014/main" id="{BC092ECD-A48F-1373-C29F-0D3660158519}"/>
                </a:ext>
              </a:extLst>
            </p:cNvPr>
            <p:cNvSpPr/>
            <p:nvPr/>
          </p:nvSpPr>
          <p:spPr>
            <a:xfrm>
              <a:off x="6795608" y="3670040"/>
              <a:ext cx="394352" cy="137106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81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1;p17">
            <a:extLst>
              <a:ext uri="{FF2B5EF4-FFF2-40B4-BE49-F238E27FC236}">
                <a16:creationId xmlns:a16="http://schemas.microsoft.com/office/drawing/2014/main" id="{6A935C0B-5471-99D4-42CA-1AE9F4139D51}"/>
              </a:ext>
            </a:extLst>
          </p:cNvPr>
          <p:cNvSpPr/>
          <p:nvPr/>
        </p:nvSpPr>
        <p:spPr>
          <a:xfrm>
            <a:off x="6800860" y="1990425"/>
            <a:ext cx="394352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1;p13">
            <a:extLst>
              <a:ext uri="{FF2B5EF4-FFF2-40B4-BE49-F238E27FC236}">
                <a16:creationId xmlns:a16="http://schemas.microsoft.com/office/drawing/2014/main" id="{7C326E80-26C1-8674-6E56-25642E5FFCEF}"/>
              </a:ext>
            </a:extLst>
          </p:cNvPr>
          <p:cNvSpPr/>
          <p:nvPr/>
        </p:nvSpPr>
        <p:spPr>
          <a:xfrm>
            <a:off x="567477" y="2472704"/>
            <a:ext cx="4890641" cy="9303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Pequena</a:t>
            </a:r>
            <a:endParaRPr dirty="0"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Referência:</a:t>
            </a:r>
            <a:br>
              <a:rPr lang="pt-BR" sz="1600" b="1" dirty="0"/>
            </a:br>
            <a:r>
              <a:rPr lang="pt-BR" sz="1600" dirty="0"/>
              <a:t>O cubo vermelho foi criado na origem</a:t>
            </a:r>
            <a:br>
              <a:rPr lang="pt-BR" sz="1600" dirty="0"/>
            </a:b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Pergunta: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Qual cubo foi: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rotacionado 45° e depois transladado na vertical?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transladado na vertical e depois rotacionado de 45°?</a:t>
            </a:r>
            <a:endParaRPr sz="1600" dirty="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296191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81" y="4296190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DC91-9F60-47AC-AD49-59016A0DA4A0}"/>
              </a:ext>
            </a:extLst>
          </p:cNvPr>
          <p:cNvSpPr txBox="1"/>
          <p:nvPr/>
        </p:nvSpPr>
        <p:spPr>
          <a:xfrm>
            <a:off x="369458" y="2144498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Rotaciona depois Translada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46A4B-58B8-B939-35D3-95490DAECA66}"/>
              </a:ext>
            </a:extLst>
          </p:cNvPr>
          <p:cNvSpPr txBox="1"/>
          <p:nvPr/>
        </p:nvSpPr>
        <p:spPr>
          <a:xfrm>
            <a:off x="369457" y="3533955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Translada depois Rotaciona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Scene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Viewpoint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C695C6"/>
                </a:solidFill>
              </a:rPr>
              <a:t>position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0 0 15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fieldOfView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0.7854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1 0 0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0 4 0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0 0 1 0.79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1 1 0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0 0 1 0.79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0 4 0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</a:t>
            </a: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Scene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200790" y="3224779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200790" y="4591054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translation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0 5 0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scale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1 2 3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5FB4B4"/>
                </a:solidFill>
              </a:rPr>
              <a:t>            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rotation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0 0 1 1.57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8509450" cy="25468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Terceira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3">
            <a:alphaModFix/>
          </a:blip>
          <a:srcRect l="5271" r="5276"/>
          <a:stretch/>
        </p:blipFill>
        <p:spPr>
          <a:xfrm>
            <a:off x="722376" y="793342"/>
            <a:ext cx="1830495" cy="122108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4"/>
          <p:cNvSpPr/>
          <p:nvPr/>
        </p:nvSpPr>
        <p:spPr>
          <a:xfrm>
            <a:off x="462029" y="1994794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letras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3973888" y="4974998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dirty="0"/>
          </a:p>
        </p:txBody>
      </p:sp>
      <p:pic>
        <p:nvPicPr>
          <p:cNvPr id="766" name="Google Shape;766;p74"/>
          <p:cNvPicPr preferRelativeResize="0"/>
          <p:nvPr/>
        </p:nvPicPr>
        <p:blipFill>
          <a:blip r:embed="rId5">
            <a:alphaModFix/>
          </a:blip>
          <a:srcRect t="5909"/>
          <a:stretch/>
        </p:blipFill>
        <p:spPr>
          <a:xfrm>
            <a:off x="3622518" y="808588"/>
            <a:ext cx="1830495" cy="121448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/>
          <p:nvPr/>
        </p:nvSpPr>
        <p:spPr>
          <a:xfrm>
            <a:off x="3622505" y="199480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avatar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3" name="Google Shape;767;p74">
            <a:extLst>
              <a:ext uri="{FF2B5EF4-FFF2-40B4-BE49-F238E27FC236}">
                <a16:creationId xmlns:a16="http://schemas.microsoft.com/office/drawing/2014/main" id="{E9C9F3ED-1D09-017E-5F07-DA87E831F471}"/>
              </a:ext>
            </a:extLst>
          </p:cNvPr>
          <p:cNvSpPr/>
          <p:nvPr/>
        </p:nvSpPr>
        <p:spPr>
          <a:xfrm>
            <a:off x="6392364" y="1994808"/>
            <a:ext cx="202926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tiradetrinagulos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C5855-09AE-82CE-C159-CDBA405C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762" y="810110"/>
            <a:ext cx="1818680" cy="12144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82A10A-8F34-7F73-D522-F94966F80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182" y="2507408"/>
            <a:ext cx="1830389" cy="1217422"/>
          </a:xfrm>
          <a:prstGeom prst="rect">
            <a:avLst/>
          </a:prstGeom>
        </p:spPr>
      </p:pic>
      <p:sp>
        <p:nvSpPr>
          <p:cNvPr id="6" name="Google Shape;767;p74">
            <a:extLst>
              <a:ext uri="{FF2B5EF4-FFF2-40B4-BE49-F238E27FC236}">
                <a16:creationId xmlns:a16="http://schemas.microsoft.com/office/drawing/2014/main" id="{A66FBCDA-3AD2-461A-F20C-044B7FDDE734}"/>
              </a:ext>
            </a:extLst>
          </p:cNvPr>
          <p:cNvSpPr/>
          <p:nvPr/>
        </p:nvSpPr>
        <p:spPr>
          <a:xfrm>
            <a:off x="3622505" y="3673760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leques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8" name="Picture 7" descr="A group of colorful triangles&#10;&#10;Description automatically generated">
            <a:extLst>
              <a:ext uri="{FF2B5EF4-FFF2-40B4-BE49-F238E27FC236}">
                <a16:creationId xmlns:a16="http://schemas.microsoft.com/office/drawing/2014/main" id="{A90EC9D6-2A8E-9842-F1E1-4E8EC6CD7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222" y="2469769"/>
            <a:ext cx="1818680" cy="1214703"/>
          </a:xfrm>
          <a:prstGeom prst="rect">
            <a:avLst/>
          </a:prstGeom>
        </p:spPr>
      </p:pic>
      <p:pic>
        <p:nvPicPr>
          <p:cNvPr id="10" name="Picture 9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66EF843B-AE2C-02B7-4ADC-9AE45A7BD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85" y="2486719"/>
            <a:ext cx="1785306" cy="1189100"/>
          </a:xfrm>
          <a:prstGeom prst="rect">
            <a:avLst/>
          </a:prstGeom>
        </p:spPr>
      </p:pic>
      <p:sp>
        <p:nvSpPr>
          <p:cNvPr id="11" name="Google Shape;767;p74">
            <a:extLst>
              <a:ext uri="{FF2B5EF4-FFF2-40B4-BE49-F238E27FC236}">
                <a16:creationId xmlns:a16="http://schemas.microsoft.com/office/drawing/2014/main" id="{3A445D95-8844-C1E0-6BC7-2A3569E1CDEF}"/>
              </a:ext>
            </a:extLst>
          </p:cNvPr>
          <p:cNvSpPr/>
          <p:nvPr/>
        </p:nvSpPr>
        <p:spPr>
          <a:xfrm>
            <a:off x="6498024" y="3669316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girando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12" name="Google Shape;767;p74">
            <a:extLst>
              <a:ext uri="{FF2B5EF4-FFF2-40B4-BE49-F238E27FC236}">
                <a16:creationId xmlns:a16="http://schemas.microsoft.com/office/drawing/2014/main" id="{B7EB3FB4-CC5D-1F97-A4D4-2C3C509A0826}"/>
              </a:ext>
            </a:extLst>
          </p:cNvPr>
          <p:cNvSpPr/>
          <p:nvPr/>
        </p:nvSpPr>
        <p:spPr>
          <a:xfrm>
            <a:off x="722376" y="3684472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bound500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14" name="Picture 13" descr="A green square on a black background&#10;&#10;Description automatically generated">
            <a:extLst>
              <a:ext uri="{FF2B5EF4-FFF2-40B4-BE49-F238E27FC236}">
                <a16:creationId xmlns:a16="http://schemas.microsoft.com/office/drawing/2014/main" id="{260D5B2B-0292-6F92-7AFF-E6B185CFC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523" y="4135240"/>
            <a:ext cx="1785306" cy="1190204"/>
          </a:xfrm>
          <a:prstGeom prst="rect">
            <a:avLst/>
          </a:prstGeom>
        </p:spPr>
      </p:pic>
      <p:sp>
        <p:nvSpPr>
          <p:cNvPr id="15" name="Google Shape;767;p74">
            <a:extLst>
              <a:ext uri="{FF2B5EF4-FFF2-40B4-BE49-F238E27FC236}">
                <a16:creationId xmlns:a16="http://schemas.microsoft.com/office/drawing/2014/main" id="{A019FBF9-8445-D651-F490-02AF3E3E8C3C}"/>
              </a:ext>
            </a:extLst>
          </p:cNvPr>
          <p:cNvSpPr/>
          <p:nvPr/>
        </p:nvSpPr>
        <p:spPr>
          <a:xfrm>
            <a:off x="712338" y="5333316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vertices10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90CD-0A02-3FEA-ABDC-9E95E06B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Atualizando o </a:t>
            </a:r>
            <a:r>
              <a:rPr lang="pt-BR" dirty="0" err="1"/>
              <a:t>Fork</a:t>
            </a:r>
            <a:r>
              <a:rPr lang="pt-BR" dirty="0"/>
              <a:t> do Repositório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BF0E-B933-3A3F-3983-2E59E8778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remote add upstream https://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lpsoares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Renderizador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pull upstream master</a:t>
            </a: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Eventualmente: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fetch upstream   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 upstream/master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325F7-3651-EC5B-866A-3DBB87DD1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3015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6B7D207C-3CDB-6796-6AE9-01CDCB488D7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ACE8-C9BC-E385-E622-CF7473FA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Shapes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7F9E-68E7-17F1-F032-9BED460455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1026" name="Picture 2" descr="Real-time Facial Performance Capture with iPhone X">
            <a:extLst>
              <a:ext uri="{FF2B5EF4-FFF2-40B4-BE49-F238E27FC236}">
                <a16:creationId xmlns:a16="http://schemas.microsoft.com/office/drawing/2014/main" id="{609FAB80-391E-7494-5575-1F982FA7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10" y="836676"/>
            <a:ext cx="3607462" cy="44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6ED7C-25B3-9D35-5459-F6167249DADB}"/>
              </a:ext>
            </a:extLst>
          </p:cNvPr>
          <p:cNvSpPr txBox="1"/>
          <p:nvPr/>
        </p:nvSpPr>
        <p:spPr>
          <a:xfrm>
            <a:off x="3090672" y="5432059"/>
            <a:ext cx="5241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Fonte: https://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blog.enabled.com.au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iphonex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-face-tracking/</a:t>
            </a:r>
          </a:p>
        </p:txBody>
      </p:sp>
    </p:spTree>
    <p:extLst>
      <p:ext uri="{BB962C8B-B14F-4D97-AF65-F5344CB8AC3E}">
        <p14:creationId xmlns:p14="http://schemas.microsoft.com/office/powerpoint/2010/main" val="71111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4" descr="page3image35821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286" y="4286008"/>
            <a:ext cx="2321021" cy="106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Grande</a:t>
            </a:r>
            <a:endParaRPr dirty="0"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 dirty="0"/>
              <a:t>Digital Michelangelo Project</a:t>
            </a:r>
            <a:endParaRPr dirty="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872" y="785611"/>
            <a:ext cx="3908475" cy="418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611" y="3775901"/>
            <a:ext cx="2345813" cy="11963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B8835-3E06-D5E8-6755-A988B7C95A7B}"/>
              </a:ext>
            </a:extLst>
          </p:cNvPr>
          <p:cNvSpPr txBox="1"/>
          <p:nvPr/>
        </p:nvSpPr>
        <p:spPr>
          <a:xfrm>
            <a:off x="1325880" y="5394727"/>
            <a:ext cx="7061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Fonte: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https://graphics.stanford.edu/papers/dmich-sig00/dmich-sig00-nogamma-comp-low.pdf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F397-77C9-607B-E988-E6F19ED5B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79" y="1076720"/>
            <a:ext cx="3367814" cy="26563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Gigantesca</a:t>
            </a:r>
            <a:endParaRPr dirty="0"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844</TotalTime>
  <Words>4450</Words>
  <Application>Microsoft Macintosh PowerPoint</Application>
  <PresentationFormat>On-screen Show (16:10)</PresentationFormat>
  <Paragraphs>764</Paragraphs>
  <Slides>59</Slides>
  <Notes>56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Charm</vt:lpstr>
      <vt:lpstr>Verdana</vt:lpstr>
      <vt:lpstr>Courier New</vt:lpstr>
      <vt:lpstr>Arial</vt:lpstr>
      <vt:lpstr>Personalizar design</vt:lpstr>
      <vt:lpstr>PowerPoint Presentation</vt:lpstr>
      <vt:lpstr>Scratchapixel</vt:lpstr>
      <vt:lpstr>Computação Gráfica</vt:lpstr>
      <vt:lpstr>Malha de Triângulos</vt:lpstr>
      <vt:lpstr>Malha de Triângulos Pequena</vt:lpstr>
      <vt:lpstr>Topologia versus Geometria</vt:lpstr>
      <vt:lpstr>Blend Shapes</vt:lpstr>
      <vt:lpstr>Malha de Triângulos Grande</vt:lpstr>
      <vt:lpstr>Malha de Triângulos Gigantesca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Estrutura de Dados Topológicas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X3D</vt:lpstr>
      <vt:lpstr>TriangleStripSet </vt:lpstr>
      <vt:lpstr>TriangleStripSet (exemplo) </vt:lpstr>
      <vt:lpstr>IndexedTriangleStripSet </vt:lpstr>
      <vt:lpstr>IndexedTriangleStripSet (exemplo) </vt:lpstr>
      <vt:lpstr>Cuidado</vt:lpstr>
      <vt:lpstr>IndexedFaceSet </vt:lpstr>
      <vt:lpstr>IndexedFaceSet</vt:lpstr>
      <vt:lpstr>Exemplo IndexedFaceSet</vt:lpstr>
      <vt:lpstr>Exemplo IndexedFaceSet</vt:lpstr>
      <vt:lpstr>Exemplo IndexedFaceSet</vt:lpstr>
      <vt:lpstr>Computação Gráfica</vt:lpstr>
      <vt:lpstr>Grafo de Cena (Scene Graph)</vt:lpstr>
      <vt:lpstr>Grafo de Cena (parece, mas não é uma árvore)</vt:lpstr>
      <vt:lpstr>Grafo de Cena</vt:lpstr>
      <vt:lpstr>Instanciação – partes do modelo</vt:lpstr>
      <vt:lpstr>Grafo de Cena</vt:lpstr>
      <vt:lpstr>Para que server esta organização?</vt:lpstr>
      <vt:lpstr>Traversal</vt:lpstr>
      <vt:lpstr>Esqueleto – Representação Hierárquica</vt:lpstr>
      <vt:lpstr>Representação Hierárquica </vt:lpstr>
      <vt:lpstr>Implementando Representação Hierárquica</vt:lpstr>
      <vt:lpstr>Implementando Representação Hierárquica</vt:lpstr>
      <vt:lpstr>Implementando Representação Hierárquica</vt:lpstr>
      <vt:lpstr>Cena em X3D</vt:lpstr>
      <vt:lpstr>Cena em X3D</vt:lpstr>
      <vt:lpstr>Cena em X3D</vt:lpstr>
      <vt:lpstr>Perguntas</vt:lpstr>
      <vt:lpstr>Perguntas</vt:lpstr>
      <vt:lpstr>Perguntas</vt:lpstr>
      <vt:lpstr>Usando Matrizes</vt:lpstr>
      <vt:lpstr>Usando Matrizes</vt:lpstr>
      <vt:lpstr>Outra Forma de Pensar</vt:lpstr>
      <vt:lpstr>ATIVIDADE:</vt:lpstr>
      <vt:lpstr>Terceira parte do projeto 1</vt:lpstr>
      <vt:lpstr>Atualizando o Fork do Repositório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41</cp:revision>
  <dcterms:modified xsi:type="dcterms:W3CDTF">2024-09-10T01:54:02Z</dcterms:modified>
</cp:coreProperties>
</file>